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701" r:id="rId2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59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A63D3A-B7CC-4E77-8EAF-0480C89431A8}" type="datetimeFigureOut">
              <a:rPr lang="pt-BR" smtClean="0"/>
              <a:t>10/01/2025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45BCDC2-D172-4A3F-94B4-B2BC61E0811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588920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007533" y="0"/>
            <a:ext cx="7934348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8941881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611808" y="3428998"/>
            <a:ext cx="5518066" cy="2268559"/>
          </a:xfrm>
        </p:spPr>
        <p:txBody>
          <a:bodyPr anchor="t">
            <a:normAutofit/>
          </a:bodyPr>
          <a:lstStyle>
            <a:lvl1pPr algn="r">
              <a:defRPr sz="60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72274" y="2268786"/>
            <a:ext cx="5357600" cy="1160213"/>
          </a:xfrm>
        </p:spPr>
        <p:txBody>
          <a:bodyPr tIns="0" anchor="b">
            <a:normAutofit/>
          </a:bodyPr>
          <a:lstStyle>
            <a:lvl1pPr marL="0" indent="0" algn="r">
              <a:buNone/>
              <a:defRPr sz="1800" b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B3A824-1A51-4B26-AD58-A6D8E14F6C04}" type="datetimeFigureOut">
              <a:rPr lang="en-US" dirty="0"/>
              <a:t>1/10/2025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rIns="45720"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2191282" y="3262852"/>
            <a:ext cx="4156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4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24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77787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extBox 8"/>
          <p:cNvSpPr txBox="1"/>
          <p:nvPr/>
        </p:nvSpPr>
        <p:spPr>
          <a:xfrm>
            <a:off x="2194236" y="641225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11808" y="808056"/>
            <a:ext cx="7954091" cy="1077229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7E33E-8B18-4087-B112-809917729534}" type="datetimeFigureOut">
              <a:rPr lang="en-US" dirty="0"/>
              <a:t>1/10/2025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81033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" name="Rectangle 15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extBox 8"/>
          <p:cNvSpPr txBox="1"/>
          <p:nvPr/>
        </p:nvSpPr>
        <p:spPr>
          <a:xfrm rot="5400000">
            <a:off x="10337141" y="416061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39380" y="805818"/>
            <a:ext cx="1326519" cy="5244126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608751" y="970410"/>
            <a:ext cx="6466903" cy="5079534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FFE419-2371-464F-8239-3959401C3561}" type="datetimeFigureOut">
              <a:rPr lang="en-US" dirty="0"/>
              <a:t>1/10/2025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12862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angle 28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162C4-EDD9-4389-A98B-B87ECEA2A816}" type="datetimeFigureOut">
              <a:rPr lang="en-US" dirty="0"/>
              <a:t>1/10/2025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2194943" y="641225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349697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5" name="Rectangle 24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TextBox 10"/>
          <p:cNvSpPr txBox="1"/>
          <p:nvPr/>
        </p:nvSpPr>
        <p:spPr>
          <a:xfrm>
            <a:off x="2191843" y="2962586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9873" y="3147254"/>
            <a:ext cx="7956560" cy="1424746"/>
          </a:xfrm>
        </p:spPr>
        <p:txBody>
          <a:bodyPr anchor="t">
            <a:normAutofit/>
          </a:bodyPr>
          <a:lstStyle>
            <a:lvl1pPr algn="r">
              <a:defRPr sz="32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773968" y="2268786"/>
            <a:ext cx="7791931" cy="878468"/>
          </a:xfrm>
        </p:spPr>
        <p:txBody>
          <a:bodyPr tIns="0" anchor="b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5059C3-6A89-4494-99FF-5A4D6FFD50EB}" type="datetimeFigureOut">
              <a:rPr lang="en-US" dirty="0"/>
              <a:t>1/10/2025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37477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7" name="Rectangle 26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9873" y="805817"/>
            <a:ext cx="7950984" cy="1081705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605374" y="2052116"/>
            <a:ext cx="3891960" cy="399782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66636" y="2052114"/>
            <a:ext cx="3894222" cy="3997829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4B2F-12DE-47F5-8894-472B206D2E1E}" type="datetimeFigureOut">
              <a:rPr lang="en-US" dirty="0"/>
              <a:t>1/10/2025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2196172" y="641223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49219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1" name="Rectangle 20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TextBox 11"/>
          <p:cNvSpPr txBox="1"/>
          <p:nvPr/>
        </p:nvSpPr>
        <p:spPr>
          <a:xfrm>
            <a:off x="2193650" y="636424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9873" y="805818"/>
            <a:ext cx="7956560" cy="1078348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09285" y="2052115"/>
            <a:ext cx="3896467" cy="713818"/>
          </a:xfrm>
        </p:spPr>
        <p:txBody>
          <a:bodyPr anchor="b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none" baseline="0">
                <a:solidFill>
                  <a:schemeClr val="accent6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09285" y="2851331"/>
            <a:ext cx="3893623" cy="3071434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66634" y="2052115"/>
            <a:ext cx="3899798" cy="713818"/>
          </a:xfrm>
        </p:spPr>
        <p:txBody>
          <a:bodyPr anchor="b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none" baseline="0">
                <a:solidFill>
                  <a:schemeClr val="accent6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66635" y="2851331"/>
            <a:ext cx="3899798" cy="3071434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30E46F-7819-4ACF-B48B-48222C2ACC88}" type="datetimeFigureOut">
              <a:rPr lang="en-US" dirty="0"/>
              <a:t>1/10/2025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15528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" name="Rectangle 13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F3416-4057-4DAA-829D-4CA07428D088}" type="datetimeFigureOut">
              <a:rPr lang="en-US" dirty="0"/>
              <a:t>1/10/2025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2196172" y="641226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949997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1D9284-D300-4297-87F7-E791DCC15DB1}" type="datetimeFigureOut">
              <a:rPr lang="en-US" dirty="0"/>
              <a:t>1/10/2025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74260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6" name="Rectangle 25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TextBox 9"/>
          <p:cNvSpPr txBox="1"/>
          <p:nvPr/>
        </p:nvSpPr>
        <p:spPr>
          <a:xfrm>
            <a:off x="1554154" y="1127550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0323" y="1282451"/>
            <a:ext cx="2664361" cy="1903241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20154" y="805818"/>
            <a:ext cx="5446278" cy="5244126"/>
          </a:xfrm>
        </p:spPr>
        <p:txBody>
          <a:bodyPr anchor="ctr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0322" y="3186154"/>
            <a:ext cx="2664361" cy="2386397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525BB-DA17-4BA0-B3C8-3AC3ABC827E6}" type="datetimeFigureOut">
              <a:rPr lang="en-US" dirty="0"/>
              <a:t>1/10/2025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18021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0" name="Rectangle 19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47062" y="3229"/>
            <a:ext cx="4629734" cy="6858000"/>
          </a:xfrm>
          <a:solidFill>
            <a:schemeClr val="tx1">
              <a:alpha val="10000"/>
            </a:schemeClr>
          </a:solidFill>
          <a:ln w="9525" cap="sq">
            <a:noFill/>
            <a:miter lim="800000"/>
          </a:ln>
          <a:effectLst/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1554686" y="1127550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1241" y="1282452"/>
            <a:ext cx="3970986" cy="1900473"/>
          </a:xfrm>
        </p:spPr>
        <p:txBody>
          <a:bodyPr anchor="b">
            <a:normAutofit/>
          </a:bodyPr>
          <a:lstStyle>
            <a:lvl1pPr algn="l">
              <a:defRPr sz="32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0322" y="3182928"/>
            <a:ext cx="3971874" cy="2386394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6C4C9A-3960-41CF-A4E9-2A8FB932454B}" type="datetimeFigureOut">
              <a:rPr lang="en-US" dirty="0"/>
              <a:t>1/10/2025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43613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17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1794" y="2105202"/>
            <a:ext cx="9360205" cy="4752798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9867" cy="685800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0" y="0"/>
            <a:ext cx="964174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611808" y="808056"/>
            <a:ext cx="7958331" cy="107722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773599" y="2052116"/>
            <a:ext cx="7796540" cy="39978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-810065" y="5270604"/>
            <a:ext cx="2662729" cy="182880"/>
          </a:xfrm>
          <a:prstGeom prst="rect">
            <a:avLst/>
          </a:prstGeom>
        </p:spPr>
        <p:txBody>
          <a:bodyPr vert="horz" lIns="91440" tIns="18288" rIns="91440" bIns="45720" rtlCol="0" anchor="t"/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fld id="{3CBC1C18-307B-4F68-A007-B5B542270E8D}" type="datetimeFigureOut">
              <a:rPr lang="en-US" dirty="0"/>
              <a:t>1/10/2025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-2237130" y="3661144"/>
            <a:ext cx="5885352" cy="179176"/>
          </a:xfrm>
          <a:prstGeom prst="rect">
            <a:avLst/>
          </a:prstGeom>
        </p:spPr>
        <p:txBody>
          <a:bodyPr vert="horz" lIns="91440" tIns="45720" rIns="91440" bIns="18288" rtlCol="0" anchor="b"/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8407" y="164592"/>
            <a:ext cx="636727" cy="322851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57" name="Rectangle 56"/>
          <p:cNvSpPr/>
          <p:nvPr/>
        </p:nvSpPr>
        <p:spPr>
          <a:xfrm>
            <a:off x="962042" y="0"/>
            <a:ext cx="45719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26878218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3400" b="0" i="0" kern="1200" cap="none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344488" indent="-344488" algn="l" defTabSz="914400" rtl="0" eaLnBrk="1" latinLnBrk="0" hangingPunct="1">
        <a:lnSpc>
          <a:spcPct val="120000"/>
        </a:lnSpc>
        <a:spcBef>
          <a:spcPts val="10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95338" indent="-33813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800" kern="120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58888" indent="-34448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709738" indent="-33813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400" kern="120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173288" indent="-34448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642616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3108960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575304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4041648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FE759430-CD22-EB0D-C375-C622CD652567}"/>
              </a:ext>
            </a:extLst>
          </p:cNvPr>
          <p:cNvSpPr txBox="1"/>
          <p:nvPr/>
        </p:nvSpPr>
        <p:spPr>
          <a:xfrm>
            <a:off x="1077478" y="77857"/>
            <a:ext cx="10188277" cy="369332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Área </a:t>
            </a:r>
            <a:r>
              <a:rPr lang="pt-BR" dirty="0">
                <a:solidFill>
                  <a:prstClr val="white"/>
                </a:solidFill>
                <a:latin typeface="Arial" panose="020B0604020202020204"/>
              </a:rPr>
              <a:t>Contabilidade</a:t>
            </a:r>
            <a:r>
              <a:rPr kumimoji="0" lang="pt-BR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–</a:t>
            </a:r>
            <a:r>
              <a:rPr kumimoji="0" lang="pt-BR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OKR´s</a:t>
            </a:r>
            <a:r>
              <a:rPr kumimoji="0" lang="pt-BR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24 </a:t>
            </a: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F882BECD-7403-E132-6176-88B87912FBF8}"/>
              </a:ext>
            </a:extLst>
          </p:cNvPr>
          <p:cNvSpPr txBox="1"/>
          <p:nvPr/>
        </p:nvSpPr>
        <p:spPr>
          <a:xfrm>
            <a:off x="1086359" y="593649"/>
            <a:ext cx="10188282" cy="369332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OBJETIVO </a:t>
            </a:r>
            <a:r>
              <a:rPr kumimoji="0" lang="pt-BR" sz="1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( O que quero alcançar ao longo do ano? )</a:t>
            </a:r>
            <a:endParaRPr kumimoji="0" lang="pt-BR" sz="1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id="{20C9660D-0630-9B86-818C-C89C27997EEA}"/>
              </a:ext>
            </a:extLst>
          </p:cNvPr>
          <p:cNvSpPr txBox="1"/>
          <p:nvPr/>
        </p:nvSpPr>
        <p:spPr>
          <a:xfrm>
            <a:off x="1112989" y="2705912"/>
            <a:ext cx="10161651" cy="1292662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Resultados Chave </a:t>
            </a:r>
            <a:r>
              <a:rPr kumimoji="0" lang="pt-BR" sz="1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( Como posso medir o progresso em direção ao meu objetivo?  Se oportuno, mencionar  KPI 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pt-BR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Contas de resultado do </a:t>
            </a:r>
            <a:r>
              <a:rPr kumimoji="0" lang="pt-BR" sz="14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Trial</a:t>
            </a:r>
            <a:r>
              <a:rPr kumimoji="0" lang="pt-BR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analisada até o dia 12 do mês subsequente</a:t>
            </a: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lang="pt-BR" sz="1400" dirty="0">
                <a:solidFill>
                  <a:prstClr val="white"/>
                </a:solidFill>
                <a:latin typeface="Arial" panose="020B0604020202020204"/>
              </a:rPr>
              <a:t>Contas patrimoniais analisadas até o dia 30 do mês subsequente </a:t>
            </a:r>
            <a:endParaRPr kumimoji="0" lang="pt-BR" sz="1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endParaRPr kumimoji="0" lang="pt-BR" sz="1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9" name="CaixaDeTexto 8">
            <a:extLst>
              <a:ext uri="{FF2B5EF4-FFF2-40B4-BE49-F238E27FC236}">
                <a16:creationId xmlns:a16="http://schemas.microsoft.com/office/drawing/2014/main" id="{D24C35D3-0B5A-358A-78E0-A2FDE52BBE4F}"/>
              </a:ext>
            </a:extLst>
          </p:cNvPr>
          <p:cNvSpPr txBox="1"/>
          <p:nvPr/>
        </p:nvSpPr>
        <p:spPr>
          <a:xfrm>
            <a:off x="1132874" y="4774589"/>
            <a:ext cx="10141765" cy="1508105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Iniciativas </a:t>
            </a:r>
            <a:r>
              <a:rPr kumimoji="0" lang="pt-BR" sz="1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( O que vamos fazer para atingirmos o objetivo? ( Projetos, tarefas, </a:t>
            </a:r>
            <a:r>
              <a:rPr kumimoji="0" lang="pt-BR" sz="1200" b="1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etc</a:t>
            </a:r>
            <a:r>
              <a:rPr kumimoji="0" lang="pt-BR" sz="1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lang="pt-BR" sz="1400" dirty="0">
                <a:solidFill>
                  <a:prstClr val="white"/>
                </a:solidFill>
                <a:latin typeface="Arial" panose="020B0604020202020204"/>
              </a:rPr>
              <a:t>Continuar automatizando tarefas repetitivas</a:t>
            </a: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pt-BR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Simplificar processos</a:t>
            </a: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lang="pt-BR" sz="1400" dirty="0">
                <a:solidFill>
                  <a:prstClr val="white"/>
                </a:solidFill>
                <a:latin typeface="Arial" panose="020B0604020202020204"/>
              </a:rPr>
              <a:t>Reduzir contas desnecessárias</a:t>
            </a: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pt-BR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Cobrar aplicação das rotinas e prazos em todas os setores da empresas,  para que as informações cheguem a tempo</a:t>
            </a:r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id="{D70C229A-C3FA-0D45-C534-FF5AE570EA1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379805" y="46608"/>
            <a:ext cx="755970" cy="499915"/>
          </a:xfrm>
          <a:prstGeom prst="rect">
            <a:avLst/>
          </a:prstGeom>
        </p:spPr>
      </p:pic>
      <p:sp>
        <p:nvSpPr>
          <p:cNvPr id="3" name="CaixaDeTexto 2">
            <a:extLst>
              <a:ext uri="{FF2B5EF4-FFF2-40B4-BE49-F238E27FC236}">
                <a16:creationId xmlns:a16="http://schemas.microsoft.com/office/drawing/2014/main" id="{7151BD92-B691-52F3-825E-72C54427E831}"/>
              </a:ext>
            </a:extLst>
          </p:cNvPr>
          <p:cNvSpPr txBox="1"/>
          <p:nvPr/>
        </p:nvSpPr>
        <p:spPr>
          <a:xfrm>
            <a:off x="1086364" y="1514157"/>
            <a:ext cx="10188278" cy="369332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r>
              <a:rPr lang="pt-BR" dirty="0"/>
              <a:t>Maior agilidade e acuracidade no fechamento do balancete mensal das empresas da ViX</a:t>
            </a:r>
          </a:p>
        </p:txBody>
      </p:sp>
    </p:spTree>
    <p:extLst>
      <p:ext uri="{BB962C8B-B14F-4D97-AF65-F5344CB8AC3E}">
        <p14:creationId xmlns:p14="http://schemas.microsoft.com/office/powerpoint/2010/main" val="86627047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adison">
  <a:themeElements>
    <a:clrScheme name="Madison">
      <a:dk1>
        <a:sysClr val="windowText" lastClr="000000"/>
      </a:dk1>
      <a:lt1>
        <a:sysClr val="window" lastClr="FFFFFF"/>
      </a:lt1>
      <a:dk2>
        <a:srgbClr val="1F2D29"/>
      </a:dk2>
      <a:lt2>
        <a:srgbClr val="C5FAEB"/>
      </a:lt2>
      <a:accent1>
        <a:srgbClr val="A1D68B"/>
      </a:accent1>
      <a:accent2>
        <a:srgbClr val="5EC795"/>
      </a:accent2>
      <a:accent3>
        <a:srgbClr val="4DADCF"/>
      </a:accent3>
      <a:accent4>
        <a:srgbClr val="CDB756"/>
      </a:accent4>
      <a:accent5>
        <a:srgbClr val="E29C36"/>
      </a:accent5>
      <a:accent6>
        <a:srgbClr val="8EC0C1"/>
      </a:accent6>
      <a:hlink>
        <a:srgbClr val="6D9D9B"/>
      </a:hlink>
      <a:folHlink>
        <a:srgbClr val="6D8583"/>
      </a:folHlink>
    </a:clrScheme>
    <a:fontScheme name="Madison">
      <a:majorFont>
        <a:latin typeface="Arial" panose="020B06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adison">
      <a:fillStyleLst>
        <a:solidFill>
          <a:schemeClr val="phClr"/>
        </a:solidFill>
        <a:gradFill rotWithShape="1">
          <a:gsLst>
            <a:gs pos="0">
              <a:schemeClr val="phClr">
                <a:tint val="48000"/>
                <a:alpha val="88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4000"/>
                <a:satMod val="130000"/>
                <a:lumMod val="92000"/>
              </a:schemeClr>
            </a:gs>
            <a:gs pos="100000">
              <a:schemeClr val="phClr">
                <a:shade val="76000"/>
                <a:satMod val="130000"/>
                <a:lumMod val="88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blipFill rotWithShape="1"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adison" id="{025CB5FB-2DD3-45EE-B6F0-CC461540EB19}" vid="{6AC10936-2DFC-4054-9ADF-B5E2C5F86190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8151</TotalTime>
  <Words>122</Words>
  <Application>Microsoft Office PowerPoint</Application>
  <PresentationFormat>Widescreen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7" baseType="lpstr">
      <vt:lpstr>Arial</vt:lpstr>
      <vt:lpstr>Calibri</vt:lpstr>
      <vt:lpstr>MS Shell Dlg 2</vt:lpstr>
      <vt:lpstr>Wingdings</vt:lpstr>
      <vt:lpstr>Wingdings 3</vt:lpstr>
      <vt:lpstr>Madison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ÁREA RECURSOS HUMANOS</dc:title>
  <dc:creator>Francini Ferreira</dc:creator>
  <cp:lastModifiedBy>Aline Gomes</cp:lastModifiedBy>
  <cp:revision>52</cp:revision>
  <dcterms:created xsi:type="dcterms:W3CDTF">2023-12-28T17:16:29Z</dcterms:created>
  <dcterms:modified xsi:type="dcterms:W3CDTF">2025-01-10T15:11:17Z</dcterms:modified>
</cp:coreProperties>
</file>